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63" r:id="rId6"/>
    <p:sldId id="264" r:id="rId7"/>
    <p:sldId id="257" r:id="rId8"/>
    <p:sldId id="269" r:id="rId9"/>
    <p:sldId id="259" r:id="rId10"/>
    <p:sldId id="260" r:id="rId11"/>
    <p:sldId id="261" r:id="rId12"/>
    <p:sldId id="262" r:id="rId13"/>
    <p:sldId id="268" r:id="rId14"/>
    <p:sldId id="270" r:id="rId15"/>
    <p:sldId id="272" r:id="rId16"/>
    <p:sldId id="273" r:id="rId17"/>
    <p:sldId id="279" r:id="rId18"/>
    <p:sldId id="274" r:id="rId19"/>
    <p:sldId id="275" r:id="rId20"/>
    <p:sldId id="271" r:id="rId21"/>
    <p:sldId id="278" r:id="rId22"/>
    <p:sldId id="277" r:id="rId23"/>
    <p:sldId id="282" r:id="rId24"/>
    <p:sldId id="281" r:id="rId25"/>
    <p:sldId id="276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/>
    <p:restoredTop sz="94678"/>
  </p:normalViewPr>
  <p:slideViewPr>
    <p:cSldViewPr snapToGrid="0" snapToObjects="1">
      <p:cViewPr varScale="1">
        <p:scale>
          <a:sx n="146" d="100"/>
          <a:sy n="146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B900-796A-064F-BB64-8AD045057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9D8A-A24F-9B46-9F5C-1D5C8B5EC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72B8B-B205-8447-8960-C97DE7AD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CB7B9-510B-1F41-A0C4-97EADEE90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B0C81-E89B-8041-B8DA-DFAF89D4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0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A557-2338-BF43-9D0B-C80BF336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69ED0-AB47-6D43-B8E5-332F89387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95D7E-FED7-BD4D-9B0B-92DAB06A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6F9C5-2028-6E4C-9911-5F8DF356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DD84D-CEAB-7345-8994-8C7DE5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5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978351-A03D-C040-98CD-83AD6A3028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B14E3-85F9-7A41-88D0-23E141F1D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FFB25-2B5A-2B4F-BAAC-C3AA4802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56AA8-3011-DC44-B066-E8C07D2C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8ACB8-02C0-C84C-9F4D-48FC1C5B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256C-04E0-2C43-86BE-3C4E9C3B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B2B6-F22E-E048-BAF6-1A2327C5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AEC3A-2D34-9047-AA86-7C6FC548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4830-4E0F-FD47-83BB-1D9243CB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1DDE9-D8DE-BB46-9F63-DC089C36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7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92ED-0F97-C347-AE22-E899B4B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41A50-D8AA-8D4A-BD83-A5F3E2C2D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C5A69-4382-A846-B77D-B7B04C15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DFA1-DA45-5D48-A7A7-B234808B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0A3B-76AA-4F49-8EBC-C23BE83E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1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E4B7-F0D8-8549-AC68-191F29A7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53188-6B59-BE45-B091-2C5EE0DB0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5F728-7E5C-5D4A-AD20-337D3FC47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C1216-FF7A-0B4D-B84C-C1915B67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2B262-72A9-874B-A8C4-7298D9BE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68A6E-474C-DC4C-9099-7AF420C2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5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AD9E-BC55-EC4B-A4C6-461960C9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BF500-447F-8248-A68A-BAD9C82DB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7C4A2-7AF8-4849-AA43-A402AF201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9317C-38E2-FF47-8AF5-08F41EFA1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D9A7E-590B-EB47-AF21-B6A1C26DE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AA5A1-786A-B74C-AB96-1A57AD05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E74FE9-23FB-F44D-ABC9-1EE6F0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5090EC-584F-154D-88D9-DCD46CB7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3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CE7C-F485-8743-ADC0-FD42EED4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AA031-242B-5840-8E92-6F74A48C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ADA0-062B-2542-B64C-FB5BCD5C4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6F65D-CB45-8C40-A500-0FBFCDEF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5A889-6DF8-AB44-9A22-8D3E058C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004BE-8216-7841-A2D4-0AED1454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B16FE-CE42-334E-9B2F-692D4681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ADD7-362E-1B4D-9852-344A36F9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3343-C2C2-2B45-AE70-E8BACA34D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0ACC9-5DCE-4143-8DDA-34B15B713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3B1-BA3D-A64E-B350-F122DC6C5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B79FC-75DB-7849-AE8A-63B31E6A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368D9-B98B-BE44-A0CC-A345BC36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6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A929-4A78-DC47-A421-9D1981D6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91C2F-7789-1B41-93D2-452102AC1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B1375-9D40-9E4E-BB24-D3387A78E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68B2D-7B3B-FE4D-98BD-01E9AA5E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4BA85-EC6D-7141-B2F5-2C560D33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C329-095D-5542-BD2F-15F75365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3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EAE17A-6F92-E64C-9F85-53AFCB63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91A25-70AE-8541-9816-1404CD128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165B7-502C-DC42-BE68-A79AA6FD2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40B7A-50E4-7E4E-9A9B-CF170F736B8C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DA000-B5FA-304D-A311-CFFBE31A2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D1E2-5186-0A41-AAEE-C463B441F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3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us/" TargetMode="External"/><Relationship Id="rId2" Type="http://schemas.openxmlformats.org/officeDocument/2006/relationships/hyperlink" Target="http://cnx.org/contents/GFy_h8cu@9.87:yxeAKc4X@8/Nucleic-Acid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commons.wikimedia.org/wiki/File:DNA_chemical_structure.sv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us/" TargetMode="External"/><Relationship Id="rId2" Type="http://schemas.openxmlformats.org/officeDocument/2006/relationships/hyperlink" Target="http://cnx.org/contents/GFy_h8cu@9.87:yxeAKc4X@8/Nucleic-Acid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commons.wikimedia.org/wiki/File:DNA_chemical_structure.sv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B_zD3NxSsD8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DNA?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81FA1-0051-2141-8F6A-FE8B6749D9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Molecular biology 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841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ADCF2-494B-9D4D-8997-37F9E3FCDF90}"/>
              </a:ext>
            </a:extLst>
          </p:cNvPr>
          <p:cNvSpPr txBox="1"/>
          <p:nvPr/>
        </p:nvSpPr>
        <p:spPr>
          <a:xfrm>
            <a:off x="0" y="6581001"/>
            <a:ext cx="8967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Nucleotide (Nucleic Acid) https://</a:t>
            </a:r>
            <a:r>
              <a:rPr lang="en-US" sz="1200" dirty="0" err="1"/>
              <a:t>ib.bioninja.com.au</a:t>
            </a:r>
            <a:r>
              <a:rPr lang="en-US" sz="1200" dirty="0"/>
              <a:t>/standard-level/topic-2-molecular-biology/26-structure-of-dna-and-rna/</a:t>
            </a:r>
            <a:r>
              <a:rPr lang="en-US" sz="1200" dirty="0" err="1"/>
              <a:t>nucleotides.html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7E9-78FD-934C-A187-8AB6F64A983C}"/>
              </a:ext>
            </a:extLst>
          </p:cNvPr>
          <p:cNvSpPr txBox="1"/>
          <p:nvPr/>
        </p:nvSpPr>
        <p:spPr>
          <a:xfrm>
            <a:off x="2285999" y="134825"/>
            <a:ext cx="7328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Nucleotide (AKA Base) – Atomic Detail</a:t>
            </a:r>
          </a:p>
        </p:txBody>
      </p:sp>
      <p:pic>
        <p:nvPicPr>
          <p:cNvPr id="4098" name="Picture 2" descr="Image result for nucleotides">
            <a:extLst>
              <a:ext uri="{FF2B5EF4-FFF2-40B4-BE49-F238E27FC236}">
                <a16:creationId xmlns:a16="http://schemas.microsoft.com/office/drawing/2014/main" id="{B16E38FE-95AE-AC48-B7AE-09E6620D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183501"/>
            <a:ext cx="762000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59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ADCF2-494B-9D4D-8997-37F9E3FCDF90}"/>
              </a:ext>
            </a:extLst>
          </p:cNvPr>
          <p:cNvSpPr txBox="1"/>
          <p:nvPr/>
        </p:nvSpPr>
        <p:spPr>
          <a:xfrm>
            <a:off x="0" y="6581001"/>
            <a:ext cx="10883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chem.libretexts.org</a:t>
            </a:r>
            <a:r>
              <a:rPr lang="en-US" sz="800" dirty="0"/>
              <a:t>/</a:t>
            </a:r>
            <a:r>
              <a:rPr lang="en-US" sz="800" dirty="0" err="1"/>
              <a:t>Under_Construction</a:t>
            </a:r>
            <a:r>
              <a:rPr lang="en-US" sz="800" dirty="0"/>
              <a:t>/Purgatory/Book%3A_Organic_Chemistry_with_a_Biological_Emphasis_(Soderberg)/Chapter_01%3A_Chapter_1%3A_Introduction_to_organic_structure_and_bonding_I/1.1%3A_Drawing_organic_structures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7E9-78FD-934C-A187-8AB6F64A983C}"/>
              </a:ext>
            </a:extLst>
          </p:cNvPr>
          <p:cNvSpPr txBox="1"/>
          <p:nvPr/>
        </p:nvSpPr>
        <p:spPr>
          <a:xfrm>
            <a:off x="0" y="179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Drawing molecules in </a:t>
            </a:r>
            <a:r>
              <a:rPr lang="en-US" sz="3600" b="1" dirty="0"/>
              <a:t>organic</a:t>
            </a:r>
            <a:r>
              <a:rPr lang="en-US" sz="3600" dirty="0"/>
              <a:t> (carbon-based) </a:t>
            </a:r>
            <a:r>
              <a:rPr lang="en-US" sz="3600" b="1" dirty="0"/>
              <a:t>chemistry</a:t>
            </a:r>
          </a:p>
        </p:txBody>
      </p:sp>
      <p:pic>
        <p:nvPicPr>
          <p:cNvPr id="5122" name="Picture 2" descr="Image result for organic chemistry structures carbon">
            <a:extLst>
              <a:ext uri="{FF2B5EF4-FFF2-40B4-BE49-F238E27FC236}">
                <a16:creationId xmlns:a16="http://schemas.microsoft.com/office/drawing/2014/main" id="{95AC6FB4-47D1-6644-AD82-B65CF205C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18" y="1211032"/>
            <a:ext cx="10406375" cy="354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03C1D8-47AD-BE42-8AB7-D59F1B9B0EAD}"/>
              </a:ext>
            </a:extLst>
          </p:cNvPr>
          <p:cNvSpPr txBox="1"/>
          <p:nvPr/>
        </p:nvSpPr>
        <p:spPr>
          <a:xfrm>
            <a:off x="1478742" y="4862138"/>
            <a:ext cx="93595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Every (corner) represents a carbon molecule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Lines represents bonds ( two lines (=) is double bond)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don’t draw hydrogens (too many)</a:t>
            </a:r>
          </a:p>
        </p:txBody>
      </p:sp>
    </p:spTree>
    <p:extLst>
      <p:ext uri="{BB962C8B-B14F-4D97-AF65-F5344CB8AC3E}">
        <p14:creationId xmlns:p14="http://schemas.microsoft.com/office/powerpoint/2010/main" val="165200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ADCF2-494B-9D4D-8997-37F9E3FCDF90}"/>
              </a:ext>
            </a:extLst>
          </p:cNvPr>
          <p:cNvSpPr txBox="1"/>
          <p:nvPr/>
        </p:nvSpPr>
        <p:spPr>
          <a:xfrm>
            <a:off x="0" y="6657945"/>
            <a:ext cx="82221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Image credits: left panel, image modified from "</a:t>
            </a:r>
            <a:r>
              <a:rPr lang="en-US" sz="700" dirty="0">
                <a:hlinkClick r:id="rId2"/>
              </a:rPr>
              <a:t>Nucleic acids: Figure 1</a:t>
            </a:r>
            <a:r>
              <a:rPr lang="en-US" sz="700" dirty="0"/>
              <a:t>," by OpenStax College, Biology (</a:t>
            </a:r>
            <a:r>
              <a:rPr lang="en-US" sz="700" dirty="0">
                <a:hlinkClick r:id="rId3"/>
              </a:rPr>
              <a:t>CC BY 3.0</a:t>
            </a:r>
            <a:r>
              <a:rPr lang="en-US" sz="700" dirty="0"/>
              <a:t>). Right panel, image modified from "</a:t>
            </a:r>
            <a:r>
              <a:rPr lang="en-US" sz="700" dirty="0">
                <a:hlinkClick r:id="rId4"/>
              </a:rPr>
              <a:t>DNA chemical structure</a:t>
            </a:r>
            <a:r>
              <a:rPr lang="en-US" sz="700" dirty="0"/>
              <a:t>," by Madeleine Price Ball (</a:t>
            </a:r>
            <a:r>
              <a:rPr lang="en-US" sz="700" dirty="0">
                <a:hlinkClick r:id="rId5"/>
              </a:rPr>
              <a:t>CC0/public domain</a:t>
            </a:r>
            <a:r>
              <a:rPr lang="en-US" sz="700" dirty="0"/>
              <a:t>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7E9-78FD-934C-A187-8AB6F64A983C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DNA is made from four bases (A, C, T, G)</a:t>
            </a:r>
          </a:p>
        </p:txBody>
      </p:sp>
      <p:pic>
        <p:nvPicPr>
          <p:cNvPr id="6148" name="Picture 4" descr="Image result for dna nucleotides">
            <a:extLst>
              <a:ext uri="{FF2B5EF4-FFF2-40B4-BE49-F238E27FC236}">
                <a16:creationId xmlns:a16="http://schemas.microsoft.com/office/drawing/2014/main" id="{AECE1F3D-10F7-344E-B8C5-06B4911BC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363" r="46669" b="275"/>
          <a:stretch/>
        </p:blipFill>
        <p:spPr bwMode="auto">
          <a:xfrm>
            <a:off x="3267352" y="638751"/>
            <a:ext cx="4540858" cy="601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33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ADCF2-494B-9D4D-8997-37F9E3FCDF90}"/>
              </a:ext>
            </a:extLst>
          </p:cNvPr>
          <p:cNvSpPr txBox="1"/>
          <p:nvPr/>
        </p:nvSpPr>
        <p:spPr>
          <a:xfrm>
            <a:off x="0" y="6657945"/>
            <a:ext cx="82221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Image credits: left panel, image modified from "</a:t>
            </a:r>
            <a:r>
              <a:rPr lang="en-US" sz="700" dirty="0">
                <a:hlinkClick r:id="rId2"/>
              </a:rPr>
              <a:t>Nucleic acids: Figure 1</a:t>
            </a:r>
            <a:r>
              <a:rPr lang="en-US" sz="700" dirty="0"/>
              <a:t>," by OpenStax College, Biology (</a:t>
            </a:r>
            <a:r>
              <a:rPr lang="en-US" sz="700" dirty="0">
                <a:hlinkClick r:id="rId3"/>
              </a:rPr>
              <a:t>CC BY 3.0</a:t>
            </a:r>
            <a:r>
              <a:rPr lang="en-US" sz="700" dirty="0"/>
              <a:t>). Right panel, image modified from "</a:t>
            </a:r>
            <a:r>
              <a:rPr lang="en-US" sz="700" dirty="0">
                <a:hlinkClick r:id="rId4"/>
              </a:rPr>
              <a:t>DNA chemical structure</a:t>
            </a:r>
            <a:r>
              <a:rPr lang="en-US" sz="700" dirty="0"/>
              <a:t>," by Madeleine Price Ball (</a:t>
            </a:r>
            <a:r>
              <a:rPr lang="en-US" sz="700" dirty="0">
                <a:hlinkClick r:id="rId5"/>
              </a:rPr>
              <a:t>CC0/public domain</a:t>
            </a:r>
            <a:r>
              <a:rPr lang="en-US" sz="700" dirty="0"/>
              <a:t>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7E9-78FD-934C-A187-8AB6F64A983C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Bases are linked (and ordered)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FB647AC-B964-0047-B392-132601BA2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1"/>
          <a:stretch/>
        </p:blipFill>
        <p:spPr bwMode="auto">
          <a:xfrm>
            <a:off x="4111061" y="682803"/>
            <a:ext cx="3782860" cy="579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1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an organism sees</a:t>
            </a:r>
            <a:br>
              <a:rPr lang="en-US" dirty="0"/>
            </a:br>
            <a:r>
              <a:rPr lang="en-US" dirty="0"/>
              <a:t>(biological function)</a:t>
            </a:r>
          </a:p>
        </p:txBody>
      </p:sp>
    </p:spTree>
    <p:extLst>
      <p:ext uri="{BB962C8B-B14F-4D97-AF65-F5344CB8AC3E}">
        <p14:creationId xmlns:p14="http://schemas.microsoft.com/office/powerpoint/2010/main" val="2045605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lated image">
            <a:extLst>
              <a:ext uri="{FF2B5EF4-FFF2-40B4-BE49-F238E27FC236}">
                <a16:creationId xmlns:a16="http://schemas.microsoft.com/office/drawing/2014/main" id="{F968A8BD-1A9F-694D-A039-1FF8B5C04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656" y="1277911"/>
            <a:ext cx="5156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0" y="6257836"/>
            <a:ext cx="73401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Bacterial cell: https://</a:t>
            </a:r>
            <a:r>
              <a:rPr lang="en-US" sz="1100" dirty="0" err="1"/>
              <a:t>www.thoughtco.com</a:t>
            </a:r>
            <a:r>
              <a:rPr lang="en-US" sz="1100" dirty="0"/>
              <a:t>/prokaryotes-meaning-373369</a:t>
            </a:r>
          </a:p>
          <a:p>
            <a:r>
              <a:rPr lang="en-US" sz="1100" dirty="0"/>
              <a:t>Cell specialization: https://</a:t>
            </a:r>
            <a:r>
              <a:rPr lang="en-US" sz="1100" dirty="0" err="1"/>
              <a:t>www.sensebusiness.co.uk</a:t>
            </a:r>
            <a:r>
              <a:rPr lang="en-US" sz="1100" dirty="0"/>
              <a:t>/2019/09/</a:t>
            </a:r>
            <a:r>
              <a:rPr lang="en-US" sz="1100" dirty="0" err="1"/>
              <a:t>gcse-biologycell-specialization.html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11270" name="Picture 6" descr="Image result for bacterial cell">
            <a:extLst>
              <a:ext uri="{FF2B5EF4-FFF2-40B4-BE49-F238E27FC236}">
                <a16:creationId xmlns:a16="http://schemas.microsoft.com/office/drawing/2014/main" id="{7A96D16A-B7BA-3B4F-A6F8-3D1E16E4B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78" y="1673382"/>
            <a:ext cx="5999955" cy="399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Organisms may be </a:t>
            </a:r>
            <a:r>
              <a:rPr lang="en-US" sz="3600" dirty="0" err="1"/>
              <a:t>uni</a:t>
            </a:r>
            <a:r>
              <a:rPr lang="en-US" sz="3600" dirty="0"/>
              <a:t> or multicellular</a:t>
            </a:r>
          </a:p>
        </p:txBody>
      </p:sp>
    </p:spTree>
    <p:extLst>
      <p:ext uri="{BB962C8B-B14F-4D97-AF65-F5344CB8AC3E}">
        <p14:creationId xmlns:p14="http://schemas.microsoft.com/office/powerpoint/2010/main" val="248837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0" y="6257836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ib.bioninja.com.au</a:t>
            </a:r>
            <a:r>
              <a:rPr lang="en-US" sz="1100" dirty="0"/>
              <a:t>/standard-level/topic-2-molecular-biology/27-dna-replication-transcri/central-</a:t>
            </a:r>
            <a:r>
              <a:rPr lang="en-US" sz="1100" dirty="0" err="1"/>
              <a:t>dogma.html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DNA contains instructions for making protein</a:t>
            </a:r>
          </a:p>
        </p:txBody>
      </p:sp>
      <p:pic>
        <p:nvPicPr>
          <p:cNvPr id="12290" name="Picture 2" descr="Image result for biology central dogma">
            <a:extLst>
              <a:ext uri="{FF2B5EF4-FFF2-40B4-BE49-F238E27FC236}">
                <a16:creationId xmlns:a16="http://schemas.microsoft.com/office/drawing/2014/main" id="{BCB7E802-BBED-2240-8D47-F7645F3A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1" y="808948"/>
            <a:ext cx="10791877" cy="48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35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0" y="6559918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www.npr.org</a:t>
            </a:r>
            <a:r>
              <a:rPr lang="en-US" sz="1050" dirty="0"/>
              <a:t>/sections/health-shots/2014/07/28/334490208/with-</a:t>
            </a:r>
            <a:r>
              <a:rPr lang="en-US" sz="1050" dirty="0" err="1"/>
              <a:t>mens</a:t>
            </a:r>
            <a:r>
              <a:rPr lang="en-US" sz="1050" dirty="0"/>
              <a:t>-</a:t>
            </a:r>
            <a:r>
              <a:rPr lang="en-US" sz="1050" dirty="0" err="1"/>
              <a:t>y-chromosome</a:t>
            </a:r>
            <a:r>
              <a:rPr lang="en-US" sz="1050" dirty="0"/>
              <a:t>-size-really-may-not-matter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Chromosome are tightly packed strands of DNA and proteins</a:t>
            </a:r>
          </a:p>
        </p:txBody>
      </p:sp>
      <p:pic>
        <p:nvPicPr>
          <p:cNvPr id="18434" name="Picture 2" descr="Image result for chromosome">
            <a:extLst>
              <a:ext uri="{FF2B5EF4-FFF2-40B4-BE49-F238E27FC236}">
                <a16:creationId xmlns:a16="http://schemas.microsoft.com/office/drawing/2014/main" id="{FCFF70E1-A7BB-9F46-9318-8FFC0299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0" y="1150610"/>
            <a:ext cx="6518260" cy="43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chromosome">
            <a:extLst>
              <a:ext uri="{FF2B5EF4-FFF2-40B4-BE49-F238E27FC236}">
                <a16:creationId xmlns:a16="http://schemas.microsoft.com/office/drawing/2014/main" id="{67E8A050-7300-7947-94B6-7033DD98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59" y="1263465"/>
            <a:ext cx="3638099" cy="43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36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2425908" y="5955767"/>
            <a:ext cx="73401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Watch: </a:t>
            </a:r>
            <a:r>
              <a:rPr lang="en-US" sz="2000" b="1" dirty="0"/>
              <a:t>Inner Life Of A Cell - Full Version</a:t>
            </a:r>
            <a:endParaRPr lang="en-US" sz="2000" dirty="0"/>
          </a:p>
          <a:p>
            <a:pPr algn="ctr"/>
            <a:r>
              <a:rPr lang="en-US" sz="2000" dirty="0">
                <a:hlinkClick r:id="rId2"/>
              </a:rPr>
              <a:t>https://www.youtube.com/watch?v=B_zD3NxSsD8</a:t>
            </a:r>
            <a:r>
              <a:rPr lang="en-US" sz="2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Proteins make up the structures of the cell</a:t>
            </a:r>
          </a:p>
          <a:p>
            <a:pPr algn="ctr"/>
            <a:r>
              <a:rPr lang="en-US" sz="3600" dirty="0"/>
              <a:t>And/or perform functions (enzymes)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8F6E90-C991-9043-883E-4257B1FE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39" y="1257308"/>
            <a:ext cx="6360913" cy="4343384"/>
          </a:xfrm>
          <a:prstGeom prst="rect">
            <a:avLst/>
          </a:prstGeom>
        </p:spPr>
      </p:pic>
      <p:pic>
        <p:nvPicPr>
          <p:cNvPr id="13316" name="Picture 4" descr="Image result for tubulin">
            <a:extLst>
              <a:ext uri="{FF2B5EF4-FFF2-40B4-BE49-F238E27FC236}">
                <a16:creationId xmlns:a16="http://schemas.microsoft.com/office/drawing/2014/main" id="{4B5F6756-0C7D-8C49-B694-39489023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386" y="1764159"/>
            <a:ext cx="4580425" cy="332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878FCB-6DC1-B541-B762-A6BB98522CBB}"/>
              </a:ext>
            </a:extLst>
          </p:cNvPr>
          <p:cNvSpPr/>
          <p:nvPr/>
        </p:nvSpPr>
        <p:spPr>
          <a:xfrm>
            <a:off x="7560039" y="540169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Tubulin: https://</a:t>
            </a:r>
            <a:r>
              <a:rPr lang="en-US" sz="1000" dirty="0" err="1"/>
              <a:t>www.abbkine.com</a:t>
            </a:r>
            <a:r>
              <a:rPr lang="en-US" sz="1000" dirty="0"/>
              <a:t>/</a:t>
            </a:r>
            <a:r>
              <a:rPr lang="en-US" sz="1000" dirty="0" err="1"/>
              <a:t>trakine</a:t>
            </a:r>
            <a:r>
              <a:rPr lang="en-US" sz="1000" dirty="0"/>
              <a:t>-pro-live-cell-tubulin-staining-kit/</a:t>
            </a:r>
          </a:p>
        </p:txBody>
      </p:sp>
    </p:spTree>
    <p:extLst>
      <p:ext uri="{BB962C8B-B14F-4D97-AF65-F5344CB8AC3E}">
        <p14:creationId xmlns:p14="http://schemas.microsoft.com/office/powerpoint/2010/main" val="1933805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207363" y="6559918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/wiki/Tubulin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Tubulin “Ribbon” model</a:t>
            </a:r>
          </a:p>
        </p:txBody>
      </p:sp>
      <p:pic>
        <p:nvPicPr>
          <p:cNvPr id="14338" name="Picture 2" descr="Image result for alpha tubulin structure">
            <a:extLst>
              <a:ext uri="{FF2B5EF4-FFF2-40B4-BE49-F238E27FC236}">
                <a16:creationId xmlns:a16="http://schemas.microsoft.com/office/drawing/2014/main" id="{9B92BB8A-91D9-1D4E-84BB-0A187B4B1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832218"/>
            <a:ext cx="76454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5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778945-A20B-F346-8D5A-0A499238D584}"/>
              </a:ext>
            </a:extLst>
          </p:cNvPr>
          <p:cNvSpPr/>
          <p:nvPr/>
        </p:nvSpPr>
        <p:spPr>
          <a:xfrm>
            <a:off x="0" y="6334604"/>
            <a:ext cx="4690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www.dailymail.co.uk</a:t>
            </a:r>
            <a:r>
              <a:rPr lang="en-US" sz="1050" dirty="0"/>
              <a:t>/news/article-1223790/Autistic-artist-draws-18ft-picture-New-York-skyline-memory.html</a:t>
            </a:r>
          </a:p>
        </p:txBody>
      </p:sp>
      <p:pic>
        <p:nvPicPr>
          <p:cNvPr id="7170" name="Picture 2" descr="Autistic artist Stephen Wiltshire on his third day of drawing the New York skyline from memory">
            <a:extLst>
              <a:ext uri="{FF2B5EF4-FFF2-40B4-BE49-F238E27FC236}">
                <a16:creationId xmlns:a16="http://schemas.microsoft.com/office/drawing/2014/main" id="{4663E219-40C6-9147-9371-879BF731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24" y="1001042"/>
            <a:ext cx="9381995" cy="48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6D2D8E-AFB3-6646-8434-BA1C55A6EDE3}"/>
              </a:ext>
            </a:extLst>
          </p:cNvPr>
          <p:cNvSpPr/>
          <p:nvPr/>
        </p:nvSpPr>
        <p:spPr>
          <a:xfrm>
            <a:off x="5906021" y="5916885"/>
            <a:ext cx="4884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/>
              </a:rPr>
              <a:t>Stephen Wiltshire – 18Ft Panorama of NYC Skyline</a:t>
            </a:r>
          </a:p>
          <a:p>
            <a:r>
              <a:rPr lang="en-US" dirty="0"/>
              <a:t>Memorized after 20 min helicopter ride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 minutes on metacognition: mental models</a:t>
            </a:r>
          </a:p>
        </p:txBody>
      </p:sp>
    </p:spTree>
    <p:extLst>
      <p:ext uri="{BB962C8B-B14F-4D97-AF65-F5344CB8AC3E}">
        <p14:creationId xmlns:p14="http://schemas.microsoft.com/office/powerpoint/2010/main" val="3790343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 cell/reader/computer sees</a:t>
            </a:r>
            <a:br>
              <a:rPr lang="en-US" dirty="0"/>
            </a:br>
            <a:r>
              <a:rPr lang="en-US" dirty="0"/>
              <a:t>(information)</a:t>
            </a:r>
          </a:p>
        </p:txBody>
      </p:sp>
    </p:spTree>
    <p:extLst>
      <p:ext uri="{BB962C8B-B14F-4D97-AF65-F5344CB8AC3E}">
        <p14:creationId xmlns:p14="http://schemas.microsoft.com/office/powerpoint/2010/main" val="423644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0" y="6257836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ib.bioninja.com.au</a:t>
            </a:r>
            <a:r>
              <a:rPr lang="en-US" sz="1100" dirty="0"/>
              <a:t>/standard-level/topic-2-molecular-biology/27-dna-replication-transcri/central-</a:t>
            </a:r>
            <a:r>
              <a:rPr lang="en-US" sz="1100" dirty="0" err="1"/>
              <a:t>dogma.html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DNA contains instructions for making protein</a:t>
            </a:r>
          </a:p>
        </p:txBody>
      </p:sp>
      <p:pic>
        <p:nvPicPr>
          <p:cNvPr id="12290" name="Picture 2" descr="Image result for biology central dogma">
            <a:extLst>
              <a:ext uri="{FF2B5EF4-FFF2-40B4-BE49-F238E27FC236}">
                <a16:creationId xmlns:a16="http://schemas.microsoft.com/office/drawing/2014/main" id="{BCB7E802-BBED-2240-8D47-F7645F3A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1" y="808948"/>
            <a:ext cx="10791877" cy="48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54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192373" y="6270036"/>
            <a:ext cx="73401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www.researchgate.net</a:t>
            </a:r>
            <a:r>
              <a:rPr lang="en-US" sz="1100" dirty="0"/>
              <a:t>/figure/Amino-acid-residues-sequence-and-secondary-structure-of-the-b-tubulin-colchicine-binding_fig2_257251235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Tubulin amino acid sequences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DF2DF4-31CA-6746-B896-E7906751EA52}"/>
              </a:ext>
            </a:extLst>
          </p:cNvPr>
          <p:cNvSpPr/>
          <p:nvPr/>
        </p:nvSpPr>
        <p:spPr>
          <a:xfrm>
            <a:off x="407231" y="1847798"/>
            <a:ext cx="1131507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&gt;NM_001270399.1 Homo sapiens tubulin alpha 1a (TUBA1A), transcript variant 2, mRNA </a:t>
            </a:r>
          </a:p>
          <a:p>
            <a:pPr algn="just"/>
            <a:r>
              <a:rPr lang="en-US" sz="1050" dirty="0"/>
              <a:t>ATAATGGATGCTCGGCCGACTGCTTCTGCACGGTCTCTTTGTCTAAAGGATGCAAACAGTCTACGGATGCTAGAGAAAAAGGGGTGGGGGAGAGATTACCTCATCCCACGTCGCTTGCACCAATCACCAGTCTCCTGTCATGGCTTCTCTGGGCAGATTGGGGGTCTGGACCAACAGGAAAAGGCCCCGGCCCATCCCCATGGTGACCGAGTTGTATATAGGGAGCCGCATCCGCCTATGTGCCGCAGGTTCTCTTACATCGACCGCCTAAGAGTCGCGCTGTAAGAAGCAACAACCTCTCCTCTTCGTCTCCGCCATCAGCTCGGCAGTCGCGAAGCAGCAACCATGGTGAGAATCGGCTTCGGCTCTTTGTGGCCGTTGGGTGGAGTCAGCGCCCCCAGGCTCTACTTGGAAAACCTTTAAGCTCTTTTCTTTCGTAAGCTCTCTGGGCGAGGGTGGTGGTATGTTTTGTGAGGTTTAGCTTAGCCCCAAATCCTCAAGCCCCGCCGCCGCCGCAGTGCGGGTGCAGGAACCGGGCCAGTACTGCGCCCAGGGCGCAGCAGAGCGCTGGGGAGGAACAAAGGCGGCGCCTAGGCGCCTGTGTTATCCGAGAGACTTTCGGGGGCCGCGGGCAGCCCGTCTGCCGCGACCGAGGGGTCTGGGGCGTCCCGGCTGGGCCCCGTGTCTGTGCGCACGGTTTCGCTGATGCTGAGGGGCCACTTTCTGTCTCGCGTTGTTCTCTGGGGACCGGGAGAGGAGGAGGCACCCAAAAAGAGCGGGGGCGTTGGGCGAGCTGGGGGACGTGGGAGGGGGAACGGGAACAAAGCGCAGCCTAGGGTTAGCGTGGGAAGACCCTCCGCGGTCTTTGGCGTTTTGGAAAGATACCCACACATTCCCGGGAAAACATGCGTGAGTGCATCTCCATCCACGTTGGCCAGGCTGGTGTCCAGATTGGCAATGCCTGCTGGGAGCTCTACTGCCTGGAACACGGCATCCAGCCCGATGGCCAGATGCCAAGTGACAAGACCATTGGGGGAGGAGATGATTCCTTCAACACCTTCTTCAGTGAGACGGGGGCTGGCAAGCATGTGCCCCGGGCAGTGTTTGTAGACTTGGAACCCACAGTCATTGATGAAGTTCGCACTGGCACCTACCGCCAGCTCTTCCACCCTGAGCAACTTATCACAGGCAAAGAAGATGCTGCCAATAACTATGCCCGAGGGCACTACACCATTGGCAAGGAGATCATTGACCTCGTGTTGGACCGAATTCGCAAGCTGGCCGACCAGTGCACGGGTCTCCAGGGCTTCTTGGTTTTCCACAGCTTTGGTGGGGGAACTGGTTCTGGGTTCACCTCGCTGCTCATGGAACGTCTCTCAGTTGATTATGGCAAGAAGTCCAAGCTGGAGTTCTCTATTTACCCGGCGCCCCAGGTTTCCACAGCTGTAGTTGAGCCCTACAACTCCATCCTCACCACCCACACCACCCTGGAGCACTCTGATTGTGCCTTCATGGTAGACAATGAGGCCATCTATGACATCTGTCGTAGAAACCTCGATATTGAGCGTCCAACCTATACTAACCTGAATAGGTTAATAGGTCAAATTGTGTCCTCCATCACTGCTTCCCTGAGATTTGATGGAGCCCTGAATGTTGACCTGACAGAATTCCAGACCAACCTGGTGCCCTATCCCCGCATCCACTTCCCTCTGGCCACATATGCCCCTGTCATCTCTGCTGAGAAAGCCTACCATGAACAGCTTTCTGTAGCAGAGATCACCAATGCTTGCTTTGAGCCAGCCAACCAGATGGTGAAATGTGACCCTCGCCATGGTAAATACATGGCTTGCTGCCTGTTGTACCGTGGTGACGTGGTTCCCAAAGATGTCAATGCTGCCATTGCCACCATCAAGACCAAGCGTACCATCCAGTTTGTGGATTGGTGCCCCACTGGCTTCAAGGTTGGCATCAACTACCAGCCTCCCACTGTGGTGCCTGGTGGAGACCTGGCCAAGGTACAGAGAGCTGTGTGCATGCTGAGCAACACCACAGCCATTGCTGAGGCCTGGGCTCGCCTGGACCACAAGTTTGACCTGATGTATGCCAAACGTGCCTTTGTTCACTGGTACGTTGGGGAGGGGATGGAGGAAGGTGAGTTTTCAGAGGCCCGTGAGGACATGGCTGCCCTTGAGAAGGATTATGAGGAGGTTGGTGTGGATTCTGTTGAAGGAGAGGGTGAGGAAGAAGGAGAGGAATACTAAAGTTAAAACGTCACAAAGGTGCTGCTTTTACAGGGAAGCTTATTCTGTTTTAAACATTGAAAAGTTGTGGTCTGATCAGTTAATTTGTATGTAGCAGTGTATGCTCTCATATACAATTACTGACCTATGCTCTAAAACATGAATGCTTTGTTACAGACCCAAGCTGTCCATTTCTGTGATGGGTTTTGA ATAAAGTATTCCCTGTCTTAAATGAAAAAAAAAAAAAAAA</a:t>
            </a:r>
          </a:p>
        </p:txBody>
      </p:sp>
    </p:spTree>
    <p:extLst>
      <p:ext uri="{BB962C8B-B14F-4D97-AF65-F5344CB8AC3E}">
        <p14:creationId xmlns:p14="http://schemas.microsoft.com/office/powerpoint/2010/main" val="1147881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192373" y="6270036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www.technologynetworks.com</a:t>
            </a:r>
            <a:r>
              <a:rPr lang="en-US" sz="1100" dirty="0"/>
              <a:t>/genomics/lists/what-are-the-key-differences-between-dna-and-rna-296719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RNA</a:t>
            </a:r>
          </a:p>
        </p:txBody>
      </p:sp>
      <p:pic>
        <p:nvPicPr>
          <p:cNvPr id="21506" name="Picture 2" descr="Image result for rna">
            <a:extLst>
              <a:ext uri="{FF2B5EF4-FFF2-40B4-BE49-F238E27FC236}">
                <a16:creationId xmlns:a16="http://schemas.microsoft.com/office/drawing/2014/main" id="{65EBEE55-0D11-CF4B-AC13-3AB303AA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395" y="1163398"/>
            <a:ext cx="8052170" cy="453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48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192373" y="6270036"/>
            <a:ext cx="73401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xaktly.com</a:t>
            </a:r>
            <a:r>
              <a:rPr lang="en-US" sz="1100" dirty="0"/>
              <a:t>/</a:t>
            </a:r>
            <a:r>
              <a:rPr lang="en-US" sz="1100" dirty="0" err="1"/>
              <a:t>GeneticCode.html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Genetic Code</a:t>
            </a:r>
          </a:p>
        </p:txBody>
      </p:sp>
      <p:pic>
        <p:nvPicPr>
          <p:cNvPr id="20482" name="Picture 2" descr="Image result for genetic code">
            <a:extLst>
              <a:ext uri="{FF2B5EF4-FFF2-40B4-BE49-F238E27FC236}">
                <a16:creationId xmlns:a16="http://schemas.microsoft.com/office/drawing/2014/main" id="{406D158C-509D-184A-B19B-3D291026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11" y="852502"/>
            <a:ext cx="6166377" cy="495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57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D4DB7E-7212-A541-A69D-2F76DA543DB9}"/>
              </a:ext>
            </a:extLst>
          </p:cNvPr>
          <p:cNvSpPr/>
          <p:nvPr/>
        </p:nvSpPr>
        <p:spPr>
          <a:xfrm>
            <a:off x="192373" y="6270036"/>
            <a:ext cx="73401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www.researchgate.net</a:t>
            </a:r>
            <a:r>
              <a:rPr lang="en-US" sz="1100" dirty="0"/>
              <a:t>/figure/Amino-acid-residues-sequence-and-secondary-structure-of-the-b-tubulin-colchicine-binding_fig2_257251235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19F14-BE53-C941-8518-07D4D7531604}"/>
              </a:ext>
            </a:extLst>
          </p:cNvPr>
          <p:cNvSpPr txBox="1"/>
          <p:nvPr/>
        </p:nvSpPr>
        <p:spPr>
          <a:xfrm>
            <a:off x="0" y="3647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Tubulin amino acid sequences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AFEFFE0-D160-3B49-9744-25A0BCB8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0178"/>
            <a:ext cx="11344856" cy="463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7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11550"/>
          </a:xfrm>
        </p:spPr>
        <p:txBody>
          <a:bodyPr>
            <a:normAutofit/>
          </a:bodyPr>
          <a:lstStyle/>
          <a:p>
            <a:r>
              <a:rPr lang="en-US" sz="4800" dirty="0"/>
              <a:t>Our next experiment </a:t>
            </a:r>
            <a:br>
              <a:rPr lang="en-US" sz="4800" dirty="0"/>
            </a:br>
            <a:r>
              <a:rPr lang="en-US" sz="4800" dirty="0"/>
              <a:t>bacterial genetic engineering</a:t>
            </a:r>
          </a:p>
        </p:txBody>
      </p:sp>
      <p:pic>
        <p:nvPicPr>
          <p:cNvPr id="19458" name="Picture 2" descr="Image result for gfp plasmid">
            <a:extLst>
              <a:ext uri="{FF2B5EF4-FFF2-40B4-BE49-F238E27FC236}">
                <a16:creationId xmlns:a16="http://schemas.microsoft.com/office/drawing/2014/main" id="{BA6B4B54-E6B2-8C44-849D-C07798392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19" y="1895798"/>
            <a:ext cx="4305439" cy="40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149DFF-24A1-814C-9B15-D91B004185F8}"/>
              </a:ext>
            </a:extLst>
          </p:cNvPr>
          <p:cNvSpPr/>
          <p:nvPr/>
        </p:nvSpPr>
        <p:spPr>
          <a:xfrm>
            <a:off x="196878" y="6545343"/>
            <a:ext cx="21547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www.addgene.org</a:t>
            </a:r>
            <a:r>
              <a:rPr lang="en-US" sz="1100" dirty="0"/>
              <a:t>/11153/</a:t>
            </a:r>
          </a:p>
        </p:txBody>
      </p:sp>
      <p:pic>
        <p:nvPicPr>
          <p:cNvPr id="19460" name="Picture 4" descr="Image result for gfp e coli">
            <a:extLst>
              <a:ext uri="{FF2B5EF4-FFF2-40B4-BE49-F238E27FC236}">
                <a16:creationId xmlns:a16="http://schemas.microsoft.com/office/drawing/2014/main" id="{CF945957-1A0C-034A-A9D5-93A585479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243" y="1895799"/>
            <a:ext cx="4038985" cy="416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B12585-3C02-2F43-9581-E4531AF7AACE}"/>
              </a:ext>
            </a:extLst>
          </p:cNvPr>
          <p:cNvSpPr/>
          <p:nvPr/>
        </p:nvSpPr>
        <p:spPr>
          <a:xfrm>
            <a:off x="6679322" y="6553048"/>
            <a:ext cx="243368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jb.asm.org</a:t>
            </a:r>
            <a:r>
              <a:rPr lang="en-US" sz="1050" dirty="0"/>
              <a:t>/content/182/14/4068</a:t>
            </a:r>
          </a:p>
        </p:txBody>
      </p:sp>
    </p:spTree>
    <p:extLst>
      <p:ext uri="{BB962C8B-B14F-4D97-AF65-F5344CB8AC3E}">
        <p14:creationId xmlns:p14="http://schemas.microsoft.com/office/powerpoint/2010/main" val="367020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3AD74E-EC0C-3A41-AF90-47E8BCFCB809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 minutes on metacognition: mental models</a:t>
            </a:r>
          </a:p>
        </p:txBody>
      </p:sp>
      <p:pic>
        <p:nvPicPr>
          <p:cNvPr id="8194" name="Picture 2" descr="Stephen uses up to 12 pens and takes up to a week for each skyline">
            <a:extLst>
              <a:ext uri="{FF2B5EF4-FFF2-40B4-BE49-F238E27FC236}">
                <a16:creationId xmlns:a16="http://schemas.microsoft.com/office/drawing/2014/main" id="{4962206E-9EC7-E945-BCCD-E1CE4518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6" y="1381588"/>
            <a:ext cx="5111185" cy="35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credibly accurate: Stephen's sketch mirrors the true skyline, pictured, capturing the Chrysler Building, the MetLife Building (centre) and the Rockefeller Center (left)">
            <a:extLst>
              <a:ext uri="{FF2B5EF4-FFF2-40B4-BE49-F238E27FC236}">
                <a16:creationId xmlns:a16="http://schemas.microsoft.com/office/drawing/2014/main" id="{C14AF517-538E-D64D-B5DB-EFE26531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416" y="1381588"/>
            <a:ext cx="5744092" cy="350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6A481C-15CE-2041-8F3D-67B2B5C20FA6}"/>
              </a:ext>
            </a:extLst>
          </p:cNvPr>
          <p:cNvSpPr/>
          <p:nvPr/>
        </p:nvSpPr>
        <p:spPr>
          <a:xfrm>
            <a:off x="0" y="6334604"/>
            <a:ext cx="4690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www.dailymail.co.uk</a:t>
            </a:r>
            <a:r>
              <a:rPr lang="en-US" sz="1050" dirty="0"/>
              <a:t>/news/article-1223790/Autistic-artist-draws-18ft-picture-New-York-skyline-memory.html</a:t>
            </a:r>
          </a:p>
        </p:txBody>
      </p:sp>
    </p:spTree>
    <p:extLst>
      <p:ext uri="{BB962C8B-B14F-4D97-AF65-F5344CB8AC3E}">
        <p14:creationId xmlns:p14="http://schemas.microsoft.com/office/powerpoint/2010/main" val="51138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3AD74E-EC0C-3A41-AF90-47E8BCFCB809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 minutes on metacognition: mental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A481C-15CE-2041-8F3D-67B2B5C20FA6}"/>
              </a:ext>
            </a:extLst>
          </p:cNvPr>
          <p:cNvSpPr/>
          <p:nvPr/>
        </p:nvSpPr>
        <p:spPr>
          <a:xfrm>
            <a:off x="100208" y="6480145"/>
            <a:ext cx="46909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https://data-</a:t>
            </a:r>
            <a:r>
              <a:rPr lang="en-US" sz="1050" dirty="0" err="1"/>
              <a:t>lessons.github.io</a:t>
            </a:r>
            <a:r>
              <a:rPr lang="en-US" sz="1050" dirty="0"/>
              <a:t>/instructor-training/02-practice-learning/</a:t>
            </a:r>
          </a:p>
        </p:txBody>
      </p:sp>
      <p:pic>
        <p:nvPicPr>
          <p:cNvPr id="9218" name="Picture 2" descr="Image result for mental models expert vs novice">
            <a:extLst>
              <a:ext uri="{FF2B5EF4-FFF2-40B4-BE49-F238E27FC236}">
                <a16:creationId xmlns:a16="http://schemas.microsoft.com/office/drawing/2014/main" id="{A51D8225-2E1D-C94C-A954-ABE87DD9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034713"/>
            <a:ext cx="76454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94FB94-3DC1-0E46-9FE9-CBE9182A67D3}"/>
              </a:ext>
            </a:extLst>
          </p:cNvPr>
          <p:cNvSpPr/>
          <p:nvPr/>
        </p:nvSpPr>
        <p:spPr>
          <a:xfrm>
            <a:off x="3145544" y="5648469"/>
            <a:ext cx="5900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effectLst/>
              </a:rPr>
              <a:t>As we learn, we make new connections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648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405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Warning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81FA1-0051-2141-8F6A-FE8B6749D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383" y="3639615"/>
            <a:ext cx="10459234" cy="2811289"/>
          </a:xfrm>
        </p:spPr>
        <p:txBody>
          <a:bodyPr>
            <a:normAutofit/>
          </a:bodyPr>
          <a:lstStyle/>
          <a:p>
            <a:r>
              <a:rPr lang="en-US" sz="2800" dirty="0"/>
              <a:t>These slides contain more information than you may need to know</a:t>
            </a:r>
          </a:p>
          <a:p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Don’t worry about memorizing details just yet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For any material that will be on quiz, you will be alerted to review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Instead see how much you know, try to pick out themes/concepts, what is interesting to you</a:t>
            </a:r>
          </a:p>
        </p:txBody>
      </p:sp>
    </p:spTree>
    <p:extLst>
      <p:ext uri="{BB962C8B-B14F-4D97-AF65-F5344CB8AC3E}">
        <p14:creationId xmlns:p14="http://schemas.microsoft.com/office/powerpoint/2010/main" val="36132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DNA?</a:t>
            </a:r>
          </a:p>
        </p:txBody>
      </p:sp>
    </p:spTree>
    <p:extLst>
      <p:ext uri="{BB962C8B-B14F-4D97-AF65-F5344CB8AC3E}">
        <p14:creationId xmlns:p14="http://schemas.microsoft.com/office/powerpoint/2010/main" val="185035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709E0B-7C8F-404A-A113-5F652536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632" y="770270"/>
            <a:ext cx="7596577" cy="562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778945-A20B-F346-8D5A-0A499238D584}"/>
              </a:ext>
            </a:extLst>
          </p:cNvPr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https://wp-</a:t>
            </a:r>
            <a:r>
              <a:rPr lang="en-US" sz="1200" dirty="0" err="1"/>
              <a:t>media.patheos.com</a:t>
            </a:r>
            <a:r>
              <a:rPr lang="en-US" sz="1200" dirty="0"/>
              <a:t>/blogs/sites/840/2018/07/Blind-Man-and-the-</a:t>
            </a:r>
            <a:r>
              <a:rPr lang="en-US" sz="1200" dirty="0" err="1"/>
              <a:t>Elephant.jpg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AD74E-EC0C-3A41-AF90-47E8BCFCB809}"/>
              </a:ext>
            </a:extLst>
          </p:cNvPr>
          <p:cNvSpPr txBox="1"/>
          <p:nvPr/>
        </p:nvSpPr>
        <p:spPr>
          <a:xfrm>
            <a:off x="1393372" y="123939"/>
            <a:ext cx="9955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Like most questions – its all about how you look at it</a:t>
            </a:r>
          </a:p>
        </p:txBody>
      </p:sp>
    </p:spTree>
    <p:extLst>
      <p:ext uri="{BB962C8B-B14F-4D97-AF65-F5344CB8AC3E}">
        <p14:creationId xmlns:p14="http://schemas.microsoft.com/office/powerpoint/2010/main" val="37006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 Chemist Sees</a:t>
            </a:r>
            <a:br>
              <a:rPr lang="en-US" dirty="0"/>
            </a:br>
            <a:r>
              <a:rPr lang="en-US" dirty="0"/>
              <a:t>(atoms/organic chemistry)</a:t>
            </a:r>
          </a:p>
        </p:txBody>
      </p:sp>
    </p:spTree>
    <p:extLst>
      <p:ext uri="{BB962C8B-B14F-4D97-AF65-F5344CB8AC3E}">
        <p14:creationId xmlns:p14="http://schemas.microsoft.com/office/powerpoint/2010/main" val="199763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nucleotides">
            <a:extLst>
              <a:ext uri="{FF2B5EF4-FFF2-40B4-BE49-F238E27FC236}">
                <a16:creationId xmlns:a16="http://schemas.microsoft.com/office/drawing/2014/main" id="{F26615FB-F463-254D-8DD9-447D3812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2" y="1664153"/>
            <a:ext cx="10571521" cy="352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CADCF2-494B-9D4D-8997-37F9E3FCDF90}"/>
              </a:ext>
            </a:extLst>
          </p:cNvPr>
          <p:cNvSpPr txBox="1"/>
          <p:nvPr/>
        </p:nvSpPr>
        <p:spPr>
          <a:xfrm>
            <a:off x="0" y="6581001"/>
            <a:ext cx="8967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Nucleotide (Nucleic Acid) https://</a:t>
            </a:r>
            <a:r>
              <a:rPr lang="en-US" sz="1200" dirty="0" err="1"/>
              <a:t>ib.bioninja.com.au</a:t>
            </a:r>
            <a:r>
              <a:rPr lang="en-US" sz="1200" dirty="0"/>
              <a:t>/standard-level/topic-2-molecular-biology/26-structure-of-dna-and-rna/</a:t>
            </a:r>
            <a:r>
              <a:rPr lang="en-US" sz="1200" dirty="0" err="1"/>
              <a:t>nucleotides.html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7E9-78FD-934C-A187-8AB6F64A983C}"/>
              </a:ext>
            </a:extLst>
          </p:cNvPr>
          <p:cNvSpPr txBox="1"/>
          <p:nvPr/>
        </p:nvSpPr>
        <p:spPr>
          <a:xfrm>
            <a:off x="3907740" y="134825"/>
            <a:ext cx="4376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Nucleotide (AKA Base)</a:t>
            </a:r>
          </a:p>
        </p:txBody>
      </p:sp>
    </p:spTree>
    <p:extLst>
      <p:ext uri="{BB962C8B-B14F-4D97-AF65-F5344CB8AC3E}">
        <p14:creationId xmlns:p14="http://schemas.microsoft.com/office/powerpoint/2010/main" val="165143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774</Words>
  <Application>Microsoft Macintosh PowerPoint</Application>
  <PresentationFormat>Widescreen</PresentationFormat>
  <Paragraphs>65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What is DNA?</vt:lpstr>
      <vt:lpstr>PowerPoint Presentation</vt:lpstr>
      <vt:lpstr>PowerPoint Presentation</vt:lpstr>
      <vt:lpstr>PowerPoint Presentation</vt:lpstr>
      <vt:lpstr>Warning</vt:lpstr>
      <vt:lpstr>What is DNA?</vt:lpstr>
      <vt:lpstr>PowerPoint Presentation</vt:lpstr>
      <vt:lpstr>What a Chemist Sees (atoms/organic chemistry)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an organism sees (biological function)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 cell/reader/computer sees (information)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next experiment  bacterial genetic engineering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DNA?</dc:title>
  <dc:creator>Jason Williams</dc:creator>
  <cp:lastModifiedBy>Jason Williams</cp:lastModifiedBy>
  <cp:revision>15</cp:revision>
  <dcterms:created xsi:type="dcterms:W3CDTF">2019-09-17T13:51:06Z</dcterms:created>
  <dcterms:modified xsi:type="dcterms:W3CDTF">2020-09-14T20:31:10Z</dcterms:modified>
</cp:coreProperties>
</file>